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9" r:id="rId4"/>
    <p:sldId id="258" r:id="rId5"/>
    <p:sldId id="259" r:id="rId6"/>
    <p:sldId id="262" r:id="rId7"/>
    <p:sldId id="263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FFDF-A56E-4FF4-85BE-3E580234FDCF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328-5AD0-4FAC-BF14-62AB9CF07D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08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FFDF-A56E-4FF4-85BE-3E580234FDCF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328-5AD0-4FAC-BF14-62AB9CF07D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77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FFDF-A56E-4FF4-85BE-3E580234FDCF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328-5AD0-4FAC-BF14-62AB9CF07D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17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FFDF-A56E-4FF4-85BE-3E580234FDCF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328-5AD0-4FAC-BF14-62AB9CF07D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44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FFDF-A56E-4FF4-85BE-3E580234FDCF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328-5AD0-4FAC-BF14-62AB9CF07D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11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FFDF-A56E-4FF4-85BE-3E580234FDCF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328-5AD0-4FAC-BF14-62AB9CF07D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8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FFDF-A56E-4FF4-85BE-3E580234FDCF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328-5AD0-4FAC-BF14-62AB9CF07D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19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FFDF-A56E-4FF4-85BE-3E580234FDCF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328-5AD0-4FAC-BF14-62AB9CF07D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75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FFDF-A56E-4FF4-85BE-3E580234FDCF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328-5AD0-4FAC-BF14-62AB9CF07D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5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FFDF-A56E-4FF4-85BE-3E580234FDCF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328-5AD0-4FAC-BF14-62AB9CF07D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1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FFDF-A56E-4FF4-85BE-3E580234FDCF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7F328-5AD0-4FAC-BF14-62AB9CF07D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51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1FFDF-A56E-4FF4-85BE-3E580234FDCF}" type="datetimeFigureOut">
              <a:rPr lang="en-GB" smtClean="0"/>
              <a:t>05/09/2023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7F328-5AD0-4FAC-BF14-62AB9CF07D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54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bespoke.careercompanion.co.uk/members/autologin/cdaf0ac8fbe57ebb3b0bc2b4579bf349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_xAQNNi4pA&amp;feature=youtu.b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mazingapprenticeships.com/" TargetMode="External"/><Relationship Id="rId2" Type="http://schemas.openxmlformats.org/officeDocument/2006/relationships/hyperlink" Target="https://vimeo.com/151121127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ssets.ctfassets.net/8kbr1n52z8s2/Ygfxd2kedxthdUH8t4hNl/ad8a1063a625ea2c16c39fc40904a58d/Parent_and_Carers-_Pack_July_2023.pdf?consent_uid=l35ocYZXQkSyaaGFyx-Mx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1254276"/>
            <a:ext cx="10668000" cy="51738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b="1" dirty="0">
                <a:solidFill>
                  <a:srgbClr val="800000"/>
                </a:solidFill>
              </a:rPr>
              <a:t>POST 16 OPTIONS: </a:t>
            </a:r>
            <a:r>
              <a:rPr lang="en-GB" b="1" i="1" dirty="0">
                <a:solidFill>
                  <a:srgbClr val="800000"/>
                </a:solidFill>
              </a:rPr>
              <a:t>What will I do when I leave Kings’ School?</a:t>
            </a:r>
            <a:endParaRPr lang="en-GB" b="1" dirty="0">
              <a:solidFill>
                <a:srgbClr val="800000"/>
              </a:solidFill>
            </a:endParaRPr>
          </a:p>
          <a:p>
            <a:pPr lvl="1" algn="just"/>
            <a:endParaRPr lang="en-US" sz="1200" dirty="0"/>
          </a:p>
          <a:p>
            <a:pPr lvl="1" algn="just"/>
            <a:r>
              <a:rPr lang="en-US" dirty="0"/>
              <a:t>Planning for your future is a key part of education at Kings’ School</a:t>
            </a:r>
          </a:p>
          <a:p>
            <a:pPr lvl="1" algn="just"/>
            <a:endParaRPr lang="en-US" sz="1200" dirty="0"/>
          </a:p>
          <a:p>
            <a:pPr lvl="1" algn="just"/>
            <a:r>
              <a:rPr lang="en-US" dirty="0"/>
              <a:t>We have a comprehensive Year 11 Careers programme, supported by</a:t>
            </a:r>
          </a:p>
          <a:p>
            <a:pPr marL="457200" lvl="1" indent="0" algn="just">
              <a:buNone/>
            </a:pPr>
            <a:r>
              <a:rPr lang="en-US" dirty="0"/>
              <a:t>    Mrs Turner, a qualified careers and guidance professional </a:t>
            </a:r>
          </a:p>
          <a:p>
            <a:pPr marL="457200" lvl="1" indent="0" algn="just">
              <a:buNone/>
            </a:pPr>
            <a:endParaRPr lang="en-US" sz="1200" dirty="0"/>
          </a:p>
          <a:p>
            <a:pPr lvl="1" algn="just"/>
            <a:r>
              <a:rPr lang="en-US" dirty="0"/>
              <a:t>We ensure all students receive expert advice at the time they need it, enabling every student to find out about Post 16/18 education, training and career opportunities and plan for their future:</a:t>
            </a:r>
          </a:p>
          <a:p>
            <a:pPr lvl="2" algn="just"/>
            <a:r>
              <a:rPr lang="en-US" dirty="0"/>
              <a:t>College and University </a:t>
            </a:r>
          </a:p>
          <a:p>
            <a:pPr lvl="2" algn="just">
              <a:tabLst>
                <a:tab pos="449263" algn="l"/>
              </a:tabLst>
            </a:pPr>
            <a:r>
              <a:rPr lang="en-US" dirty="0"/>
              <a:t>Apprenticeships and Traineeships</a:t>
            </a:r>
          </a:p>
          <a:p>
            <a:pPr lvl="2" algn="just"/>
            <a:r>
              <a:rPr lang="en-US" dirty="0"/>
              <a:t>Career/Job options</a:t>
            </a:r>
          </a:p>
          <a:p>
            <a:pPr lvl="2" algn="just"/>
            <a:r>
              <a:rPr lang="en-US" dirty="0"/>
              <a:t>Employability/Core Transferable skills</a:t>
            </a:r>
          </a:p>
          <a:p>
            <a:pPr lvl="2" algn="just"/>
            <a:r>
              <a:rPr lang="en-US" dirty="0"/>
              <a:t>Success in life</a:t>
            </a:r>
          </a:p>
          <a:p>
            <a:pPr marL="914400" lvl="2" indent="0" algn="just">
              <a:buNone/>
            </a:pPr>
            <a:endParaRPr lang="en-US" dirty="0"/>
          </a:p>
          <a:p>
            <a:pPr marL="914400" lvl="2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sz="2800" dirty="0"/>
          </a:p>
          <a:p>
            <a:pPr marL="342900" lvl="1" indent="-342900"/>
            <a:endParaRPr lang="en-GB" dirty="0"/>
          </a:p>
          <a:p>
            <a:pPr marL="0" lvl="1"/>
            <a:endParaRPr lang="en-GB" dirty="0"/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99300" y="436563"/>
            <a:ext cx="4330700" cy="9858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400" b="1" dirty="0">
                <a:solidFill>
                  <a:srgbClr val="800000"/>
                </a:solidFill>
              </a:rPr>
              <a:t>Session 2</a:t>
            </a:r>
          </a:p>
          <a:p>
            <a:pPr algn="r"/>
            <a:r>
              <a:rPr lang="en-GB" b="1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6001BF2-300C-662F-D5B0-A983CF0B3ED5}"/>
              </a:ext>
            </a:extLst>
          </p:cNvPr>
          <p:cNvSpPr txBox="1">
            <a:spLocks/>
          </p:cNvSpPr>
          <p:nvPr/>
        </p:nvSpPr>
        <p:spPr>
          <a:xfrm>
            <a:off x="762000" y="436563"/>
            <a:ext cx="4330700" cy="9858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b="1" dirty="0">
                <a:solidFill>
                  <a:srgbClr val="800000"/>
                </a:solidFill>
              </a:rPr>
              <a:t>YEAR 11 WRL </a:t>
            </a:r>
          </a:p>
        </p:txBody>
      </p:sp>
    </p:spTree>
    <p:extLst>
      <p:ext uri="{BB962C8B-B14F-4D97-AF65-F5344CB8AC3E}">
        <p14:creationId xmlns:p14="http://schemas.microsoft.com/office/powerpoint/2010/main" val="167874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89275" y="848407"/>
            <a:ext cx="10740725" cy="57590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b="1" dirty="0">
                <a:solidFill>
                  <a:srgbClr val="800000"/>
                </a:solidFill>
              </a:rPr>
              <a:t>HOW KINGS’ WILL HELP YOU?</a:t>
            </a:r>
          </a:p>
          <a:p>
            <a:pPr marL="0" indent="0">
              <a:buNone/>
            </a:pPr>
            <a:r>
              <a:rPr lang="en-GB" sz="2000" b="1" i="1" dirty="0"/>
              <a:t>From September:</a:t>
            </a:r>
          </a:p>
          <a:p>
            <a:pPr lvl="1"/>
            <a:r>
              <a:rPr lang="en-GB" sz="2000" dirty="0"/>
              <a:t>Careers &amp; Employability Fair: Wednesday 20</a:t>
            </a:r>
            <a:r>
              <a:rPr lang="en-GB" sz="2000" baseline="30000" dirty="0"/>
              <a:t>th</a:t>
            </a:r>
            <a:r>
              <a:rPr lang="en-GB" sz="2000" dirty="0"/>
              <a:t> September</a:t>
            </a:r>
          </a:p>
          <a:p>
            <a:pPr lvl="1"/>
            <a:r>
              <a:rPr lang="en-GB" sz="2000" dirty="0"/>
              <a:t>Personalised 1:1 careers interview</a:t>
            </a:r>
          </a:p>
          <a:p>
            <a:pPr lvl="1"/>
            <a:r>
              <a:rPr lang="en-GB" sz="2000" dirty="0"/>
              <a:t>Help with applications and personal statement</a:t>
            </a:r>
          </a:p>
          <a:p>
            <a:pPr lvl="1"/>
            <a:r>
              <a:rPr lang="en-GB" sz="2000" dirty="0"/>
              <a:t>Assemblies and Career Master Classes</a:t>
            </a:r>
          </a:p>
          <a:p>
            <a:pPr lvl="1"/>
            <a:r>
              <a:rPr lang="en-GB" sz="2000" dirty="0"/>
              <a:t>Mock interviews</a:t>
            </a:r>
          </a:p>
          <a:p>
            <a:pPr lvl="1"/>
            <a:r>
              <a:rPr lang="en-GB" sz="2000" dirty="0"/>
              <a:t>Mentoring programme</a:t>
            </a:r>
          </a:p>
          <a:p>
            <a:pPr lvl="1"/>
            <a:r>
              <a:rPr lang="en-GB" sz="2000" dirty="0"/>
              <a:t>Taster days / visits</a:t>
            </a:r>
          </a:p>
          <a:p>
            <a:pPr lvl="1"/>
            <a:r>
              <a:rPr lang="en-GB" sz="2000" dirty="0"/>
              <a:t>Kings’ careers website </a:t>
            </a:r>
            <a:r>
              <a:rPr lang="en-GB" sz="2000" b="1" dirty="0"/>
              <a:t>‘Resource Companion’ </a:t>
            </a:r>
            <a:r>
              <a:rPr lang="en-GB" sz="2000" dirty="0"/>
              <a:t>(available via the school website)</a:t>
            </a:r>
          </a:p>
          <a:p>
            <a:pPr lvl="1"/>
            <a:endParaRPr lang="en-GB" sz="1200" b="1" i="1" dirty="0"/>
          </a:p>
          <a:p>
            <a:pPr lvl="1"/>
            <a:r>
              <a:rPr lang="en-GB" sz="2000" b="1" i="1" dirty="0"/>
              <a:t>Virtual Careers Fayre for you and parents</a:t>
            </a:r>
          </a:p>
          <a:p>
            <a:pPr marL="0" lvl="1" indent="722313" defTabSz="722313">
              <a:buNone/>
            </a:pPr>
            <a:r>
              <a:rPr lang="en-GB" sz="2000" b="1" dirty="0"/>
              <a:t>Use this button to investigate all the useful information available on Post 16 options and          	future careers </a:t>
            </a:r>
            <a:r>
              <a:rPr lang="en-GB" sz="2000" b="1" i="1" dirty="0"/>
              <a:t>(user name / password: careerking).</a:t>
            </a:r>
            <a:r>
              <a:rPr lang="en-GB" sz="2000" b="1" i="1" dirty="0">
                <a:solidFill>
                  <a:srgbClr val="00B050"/>
                </a:solidFill>
              </a:rPr>
              <a:t> </a:t>
            </a:r>
            <a:r>
              <a:rPr lang="en-GB" sz="2000" b="1" i="1" dirty="0"/>
              <a:t>Once you have accessed the Career 	Companion website, the Careers Fair can be found via the quick links menu. </a:t>
            </a:r>
          </a:p>
          <a:p>
            <a:pPr marL="457200" lvl="1" indent="0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457200" lvl="1" indent="0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457200" lvl="1" indent="0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457200" lvl="1" indent="0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457200" lvl="1" indent="0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457200" lvl="1" indent="0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dirty="0"/>
          </a:p>
          <a:p>
            <a:pPr marL="914400" lvl="2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sz="2800" dirty="0"/>
          </a:p>
          <a:p>
            <a:pPr marL="342900" lvl="1" indent="-342900"/>
            <a:endParaRPr lang="en-GB" dirty="0"/>
          </a:p>
          <a:p>
            <a:pPr marL="0" lvl="1"/>
            <a:endParaRPr lang="en-GB" dirty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36564"/>
            <a:ext cx="4330700" cy="5452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="1" dirty="0">
                <a:solidFill>
                  <a:srgbClr val="800000"/>
                </a:solidFill>
              </a:rPr>
              <a:t>YEAR 11 WRL </a:t>
            </a:r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963" y="5877998"/>
            <a:ext cx="727327" cy="72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06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833120" y="1143266"/>
            <a:ext cx="10110804" cy="50689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b="1" dirty="0">
                <a:solidFill>
                  <a:srgbClr val="800000"/>
                </a:solidFill>
              </a:rPr>
              <a:t>Useful information to consider:</a:t>
            </a:r>
            <a:endParaRPr lang="en-GB" sz="2400" b="1" dirty="0"/>
          </a:p>
          <a:p>
            <a:pPr algn="just"/>
            <a:r>
              <a:rPr lang="en-GB" sz="2000" dirty="0"/>
              <a:t>Have a think about which post 16 option(s) best suit you </a:t>
            </a:r>
            <a:r>
              <a:rPr lang="en-GB" sz="1600" dirty="0"/>
              <a:t>(how you prefer to learn)</a:t>
            </a:r>
          </a:p>
          <a:p>
            <a:pPr algn="just"/>
            <a:r>
              <a:rPr lang="en-GB" sz="2000" dirty="0"/>
              <a:t>Attend multiple open events to explore different colleges and/or employers, this will help you make informed choices </a:t>
            </a:r>
          </a:p>
          <a:p>
            <a:pPr algn="just"/>
            <a:r>
              <a:rPr lang="en-GB" sz="2000" dirty="0"/>
              <a:t>You can make multiple college/sixth form applications, accept all offers and then make your final choice once you receive your GCSE results</a:t>
            </a:r>
          </a:p>
          <a:p>
            <a:pPr algn="just"/>
            <a:r>
              <a:rPr lang="en-GB" sz="2000" dirty="0"/>
              <a:t>You can apply for more than one option (e.g. college and an apprenticeship)</a:t>
            </a:r>
          </a:p>
          <a:p>
            <a:pPr algn="just"/>
            <a:r>
              <a:rPr lang="en-GB" sz="2000" dirty="0"/>
              <a:t>Talk to college tutors, employers, current students/apprentices, friends and family about courses, careers and experiences </a:t>
            </a:r>
            <a:endParaRPr lang="en-GB" sz="1600" dirty="0"/>
          </a:p>
          <a:p>
            <a:pPr algn="just"/>
            <a:r>
              <a:rPr lang="en-GB" sz="2000" dirty="0"/>
              <a:t>Look online and in prospectus to gather information about different courses/apprenticeships and the education/career pathways they lead on to</a:t>
            </a:r>
          </a:p>
          <a:p>
            <a:pPr algn="just"/>
            <a:r>
              <a:rPr lang="en-GB" sz="2000" dirty="0"/>
              <a:t>Check online for application opening and closing dates, most colleges open applications from early September, whereas many employers recruit apprentices throughout the year</a:t>
            </a:r>
          </a:p>
          <a:p>
            <a:pPr algn="just"/>
            <a:r>
              <a:rPr lang="en-GB" sz="2000" dirty="0"/>
              <a:t>Submit your application(s) as soon as you can to avoid rushing or missing deadlines</a:t>
            </a:r>
            <a:endParaRPr lang="en-GB" sz="2000" b="1" dirty="0">
              <a:solidFill>
                <a:schemeClr val="accent4"/>
              </a:solidFill>
            </a:endParaRPr>
          </a:p>
          <a:p>
            <a:pPr marL="0" indent="0" algn="just">
              <a:buNone/>
            </a:pPr>
            <a:endParaRPr lang="en-GB" sz="2000" dirty="0"/>
          </a:p>
          <a:p>
            <a:pPr marL="457200" lvl="1" indent="0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dirty="0"/>
          </a:p>
          <a:p>
            <a:pPr marL="914400" lvl="2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sz="2800" dirty="0"/>
          </a:p>
          <a:p>
            <a:pPr marL="342900" lvl="1" indent="-342900"/>
            <a:endParaRPr lang="en-GB" dirty="0"/>
          </a:p>
          <a:p>
            <a:pPr marL="0" lvl="1"/>
            <a:endParaRPr lang="en-GB" dirty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36564"/>
            <a:ext cx="4330700" cy="5452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b="1" dirty="0">
                <a:solidFill>
                  <a:srgbClr val="800000"/>
                </a:solidFill>
              </a:rPr>
              <a:t>YEAR 11 WRL </a:t>
            </a:r>
          </a:p>
        </p:txBody>
      </p:sp>
    </p:spTree>
    <p:extLst>
      <p:ext uri="{BB962C8B-B14F-4D97-AF65-F5344CB8AC3E}">
        <p14:creationId xmlns:p14="http://schemas.microsoft.com/office/powerpoint/2010/main" val="100222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1254276"/>
            <a:ext cx="10426700" cy="46148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b="1" dirty="0">
                <a:solidFill>
                  <a:srgbClr val="800000"/>
                </a:solidFill>
              </a:rPr>
              <a:t>POST 16 OPTIONS: </a:t>
            </a:r>
            <a:r>
              <a:rPr lang="en-GB" b="1" i="1" dirty="0">
                <a:solidFill>
                  <a:srgbClr val="800000"/>
                </a:solidFill>
              </a:rPr>
              <a:t>What will I do when I leave Kings’ School?</a:t>
            </a:r>
            <a:endParaRPr lang="en-GB" b="1" dirty="0">
              <a:solidFill>
                <a:srgbClr val="800000"/>
              </a:solidFill>
            </a:endParaRPr>
          </a:p>
          <a:p>
            <a:pPr algn="just"/>
            <a:endParaRPr lang="en-GB" dirty="0"/>
          </a:p>
          <a:p>
            <a:pPr lvl="1" algn="just"/>
            <a:r>
              <a:rPr lang="en-GB" dirty="0"/>
              <a:t>You are required to remain in education or training until you are 18:</a:t>
            </a:r>
          </a:p>
          <a:p>
            <a:pPr marL="457200" lvl="1" indent="0" algn="just">
              <a:buNone/>
            </a:pPr>
            <a:endParaRPr lang="en-GB" dirty="0"/>
          </a:p>
          <a:p>
            <a:pPr lvl="2" algn="just"/>
            <a:r>
              <a:rPr lang="en-GB" dirty="0"/>
              <a:t>College / Sixth Form</a:t>
            </a:r>
          </a:p>
          <a:p>
            <a:pPr lvl="2" algn="just"/>
            <a:r>
              <a:rPr lang="en-GB" dirty="0"/>
              <a:t>Apprenticeship / Traineeship</a:t>
            </a:r>
          </a:p>
          <a:p>
            <a:pPr lvl="2" algn="just"/>
            <a:r>
              <a:rPr lang="en-GB" dirty="0"/>
              <a:t>Job with training</a:t>
            </a:r>
          </a:p>
          <a:p>
            <a:pPr marL="914400" lvl="2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sz="2800" dirty="0"/>
          </a:p>
          <a:p>
            <a:pPr marL="342900" lvl="1" indent="-342900"/>
            <a:endParaRPr lang="en-GB" dirty="0"/>
          </a:p>
          <a:p>
            <a:pPr marL="0" lvl="1"/>
            <a:endParaRPr lang="en-GB" dirty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36564"/>
            <a:ext cx="4330700" cy="5452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b="1" dirty="0">
                <a:solidFill>
                  <a:srgbClr val="800000"/>
                </a:solidFill>
              </a:rPr>
              <a:t>YEAR 11 WRL </a:t>
            </a:r>
          </a:p>
        </p:txBody>
      </p:sp>
    </p:spTree>
    <p:extLst>
      <p:ext uri="{BB962C8B-B14F-4D97-AF65-F5344CB8AC3E}">
        <p14:creationId xmlns:p14="http://schemas.microsoft.com/office/powerpoint/2010/main" val="220943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1999" y="1198345"/>
            <a:ext cx="10749815" cy="12657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800000"/>
                </a:solidFill>
              </a:rPr>
              <a:t>How to decide which Post 16 Option is best for you:</a:t>
            </a:r>
            <a:endParaRPr lang="en-GB" sz="20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sz="2800" dirty="0"/>
          </a:p>
          <a:p>
            <a:pPr marL="342900" lvl="1" indent="-342900"/>
            <a:endParaRPr lang="en-GB" dirty="0"/>
          </a:p>
          <a:p>
            <a:pPr marL="0" lvl="1"/>
            <a:endParaRPr lang="en-GB" dirty="0"/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61999" y="2788088"/>
            <a:ext cx="9772651" cy="1366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/>
              <a:t>This video explains all the options available to you: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https://www.youtube.com/watch?v=f_xAQNNi4pA&amp;feature=youtu.be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0" y="436564"/>
            <a:ext cx="4330700" cy="5452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b="1" dirty="0">
                <a:solidFill>
                  <a:srgbClr val="800000"/>
                </a:solidFill>
              </a:rPr>
              <a:t>YEAR 11 WRL </a:t>
            </a:r>
          </a:p>
        </p:txBody>
      </p:sp>
    </p:spTree>
    <p:extLst>
      <p:ext uri="{BB962C8B-B14F-4D97-AF65-F5344CB8AC3E}">
        <p14:creationId xmlns:p14="http://schemas.microsoft.com/office/powerpoint/2010/main" val="7501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1999" y="880712"/>
            <a:ext cx="10749815" cy="58714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800000"/>
                </a:solidFill>
              </a:rPr>
              <a:t>How to decide which Post 16 Option is best for you:</a:t>
            </a:r>
            <a:endParaRPr lang="en-GB" sz="20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sz="2800" dirty="0"/>
          </a:p>
          <a:p>
            <a:pPr marL="342900" lvl="1" indent="-342900"/>
            <a:endParaRPr lang="en-GB" dirty="0"/>
          </a:p>
          <a:p>
            <a:pPr marL="0" lvl="1"/>
            <a:endParaRPr lang="en-GB" dirty="0"/>
          </a:p>
          <a:p>
            <a:endParaRPr lang="en-GB" dirty="0"/>
          </a:p>
        </p:txBody>
      </p:sp>
      <p:pic>
        <p:nvPicPr>
          <p:cNvPr id="5" name="Picture 4" descr="Which Course?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7" y="1354976"/>
            <a:ext cx="8140933" cy="539714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62000" y="436564"/>
            <a:ext cx="4330700" cy="5452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b="1" dirty="0">
                <a:solidFill>
                  <a:srgbClr val="800000"/>
                </a:solidFill>
              </a:rPr>
              <a:t>YEAR 11 WRL </a:t>
            </a:r>
          </a:p>
        </p:txBody>
      </p:sp>
    </p:spTree>
    <p:extLst>
      <p:ext uri="{BB962C8B-B14F-4D97-AF65-F5344CB8AC3E}">
        <p14:creationId xmlns:p14="http://schemas.microsoft.com/office/powerpoint/2010/main" val="265784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762000" y="1306897"/>
            <a:ext cx="10426700" cy="40907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b="1" dirty="0">
                <a:solidFill>
                  <a:srgbClr val="800000"/>
                </a:solidFill>
              </a:rPr>
              <a:t>FULL-TIME ACADEMIC QUALIFICATIONS</a:t>
            </a:r>
          </a:p>
          <a:p>
            <a:pPr marL="0" indent="0" algn="just">
              <a:buNone/>
            </a:pPr>
            <a:endParaRPr lang="en-GB" sz="2000" b="1" dirty="0"/>
          </a:p>
          <a:p>
            <a:pPr marL="0" indent="0" algn="just">
              <a:buNone/>
            </a:pPr>
            <a:r>
              <a:rPr lang="en-GB" sz="2000" b="1" i="1" dirty="0"/>
              <a:t>You will be taking A Levels:</a:t>
            </a:r>
          </a:p>
          <a:p>
            <a:pPr marL="0" indent="0" algn="just">
              <a:buNone/>
            </a:pPr>
            <a:endParaRPr lang="en-GB" sz="2000" dirty="0"/>
          </a:p>
          <a:p>
            <a:pPr lvl="1"/>
            <a:r>
              <a:rPr lang="en-GB" sz="2000" dirty="0"/>
              <a:t>Studied over two years, final exams at the end</a:t>
            </a:r>
          </a:p>
          <a:p>
            <a:pPr lvl="1"/>
            <a:r>
              <a:rPr lang="en-GB" sz="2000" dirty="0"/>
              <a:t>You will normally take 3 A levels and in the first year you may take an AS level </a:t>
            </a:r>
            <a:r>
              <a:rPr lang="en-GB" sz="1200" dirty="0"/>
              <a:t>(half an A Level)</a:t>
            </a:r>
            <a:endParaRPr lang="en-GB" sz="2000" dirty="0"/>
          </a:p>
          <a:p>
            <a:pPr lvl="1"/>
            <a:r>
              <a:rPr lang="en-GB" sz="2000" dirty="0"/>
              <a:t>Less course work</a:t>
            </a:r>
          </a:p>
          <a:p>
            <a:pPr lvl="1"/>
            <a:r>
              <a:rPr lang="en-GB" sz="2000" dirty="0"/>
              <a:t>Emphasis on final exams</a:t>
            </a: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dirty="0"/>
          </a:p>
          <a:p>
            <a:pPr marL="914400" lvl="2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sz="2800" dirty="0"/>
          </a:p>
          <a:p>
            <a:pPr marL="342900" lvl="1" indent="-342900"/>
            <a:endParaRPr lang="en-GB" dirty="0"/>
          </a:p>
          <a:p>
            <a:pPr marL="0" lvl="1"/>
            <a:endParaRPr lang="en-GB" dirty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36564"/>
            <a:ext cx="4330700" cy="5452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b="1" dirty="0">
                <a:solidFill>
                  <a:srgbClr val="800000"/>
                </a:solidFill>
              </a:rPr>
              <a:t>YEAR 11 WRL </a:t>
            </a:r>
          </a:p>
        </p:txBody>
      </p:sp>
    </p:spTree>
    <p:extLst>
      <p:ext uri="{BB962C8B-B14F-4D97-AF65-F5344CB8AC3E}">
        <p14:creationId xmlns:p14="http://schemas.microsoft.com/office/powerpoint/2010/main" val="143855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762000" y="1306897"/>
            <a:ext cx="10426700" cy="40907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b="1" dirty="0">
                <a:solidFill>
                  <a:srgbClr val="800000"/>
                </a:solidFill>
              </a:rPr>
              <a:t>FULL-TIME TECHNICAL AND PROFESSIONAL QUALIFICATIONS</a:t>
            </a:r>
          </a:p>
          <a:p>
            <a:pPr marL="0" indent="0" algn="just">
              <a:buNone/>
            </a:pPr>
            <a:endParaRPr lang="en-GB" sz="2000" b="1" dirty="0"/>
          </a:p>
          <a:p>
            <a:pPr marL="0" indent="0" algn="just">
              <a:buNone/>
            </a:pPr>
            <a:r>
              <a:rPr lang="en-GB" sz="2000" b="1" i="1" dirty="0"/>
              <a:t>These include: BTEC/Cambridge Certificates, Diplomas, Extended Diplomas &amp; T-Levels (equiv. to 1, 2 or 3 A Levels): </a:t>
            </a:r>
          </a:p>
          <a:p>
            <a:pPr marL="0" indent="0" algn="just">
              <a:buNone/>
            </a:pPr>
            <a:endParaRPr lang="en-GB" sz="2000" b="1" i="1" dirty="0"/>
          </a:p>
          <a:p>
            <a:pPr marL="0" indent="0" algn="just">
              <a:buNone/>
            </a:pPr>
            <a:r>
              <a:rPr lang="en-GB" sz="2000" i="1" dirty="0"/>
              <a:t>These are more work related:</a:t>
            </a:r>
          </a:p>
          <a:p>
            <a:pPr lvl="1"/>
            <a:r>
              <a:rPr lang="en-GB" sz="2000" dirty="0"/>
              <a:t>More coursework; up to 100%</a:t>
            </a:r>
          </a:p>
          <a:p>
            <a:pPr lvl="1"/>
            <a:r>
              <a:rPr lang="en-GB" sz="2000" dirty="0"/>
              <a:t>One specific subject/career area</a:t>
            </a:r>
          </a:p>
          <a:p>
            <a:pPr lvl="1"/>
            <a:r>
              <a:rPr lang="en-GB" sz="2000" dirty="0"/>
              <a:t>Work experience</a:t>
            </a:r>
          </a:p>
          <a:p>
            <a:pPr lvl="1"/>
            <a:r>
              <a:rPr lang="en-GB" sz="2000" dirty="0"/>
              <a:t>Can be combined with A levels</a:t>
            </a: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dirty="0"/>
          </a:p>
          <a:p>
            <a:pPr marL="914400" lvl="2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sz="2800" dirty="0"/>
          </a:p>
          <a:p>
            <a:pPr marL="342900" lvl="1" indent="-342900"/>
            <a:endParaRPr lang="en-GB" dirty="0"/>
          </a:p>
          <a:p>
            <a:pPr marL="0" lvl="1"/>
            <a:endParaRPr lang="en-GB" dirty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36564"/>
            <a:ext cx="4330700" cy="5452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b="1" dirty="0">
                <a:solidFill>
                  <a:srgbClr val="800000"/>
                </a:solidFill>
              </a:rPr>
              <a:t>YEAR 11 WRL </a:t>
            </a:r>
          </a:p>
        </p:txBody>
      </p:sp>
    </p:spTree>
    <p:extLst>
      <p:ext uri="{BB962C8B-B14F-4D97-AF65-F5344CB8AC3E}">
        <p14:creationId xmlns:p14="http://schemas.microsoft.com/office/powerpoint/2010/main" val="64884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833120" y="1306896"/>
            <a:ext cx="10840720" cy="47383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b="1" dirty="0">
                <a:solidFill>
                  <a:srgbClr val="800000"/>
                </a:solidFill>
              </a:rPr>
              <a:t>FULL-TIME TECHNICAL AND PROFESSIONAL QUALIFICATIONS</a:t>
            </a:r>
          </a:p>
          <a:p>
            <a:pPr marL="0" indent="0" algn="just">
              <a:buNone/>
            </a:pPr>
            <a:r>
              <a:rPr lang="en-GB" sz="2000" b="1" i="1" dirty="0"/>
              <a:t>These cover a broad range of professions:</a:t>
            </a: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114300" indent="0">
              <a:buNone/>
            </a:pPr>
            <a:r>
              <a:rPr lang="en-GB" sz="2000" dirty="0">
                <a:solidFill>
                  <a:srgbClr val="800000"/>
                </a:solidFill>
              </a:rPr>
              <a:t>Accountancy	         	Animal Care		Art &amp; Design		Beauty Therapies</a:t>
            </a:r>
          </a:p>
          <a:p>
            <a:pPr marL="114300" indent="0">
              <a:buNone/>
            </a:pPr>
            <a:r>
              <a:rPr lang="en-GB" sz="2000" dirty="0">
                <a:solidFill>
                  <a:srgbClr val="800000"/>
                </a:solidFill>
              </a:rPr>
              <a:t>Business	          	Catering	                	Childcare                   	Computer Science</a:t>
            </a:r>
          </a:p>
          <a:p>
            <a:pPr marL="114300" indent="0">
              <a:buNone/>
            </a:pPr>
            <a:r>
              <a:rPr lang="en-GB" sz="2000" dirty="0">
                <a:solidFill>
                  <a:srgbClr val="800000"/>
                </a:solidFill>
              </a:rPr>
              <a:t>Construction	          	Criminology 		Dance			Dental Nursing         </a:t>
            </a:r>
          </a:p>
          <a:p>
            <a:pPr marL="114300" indent="0">
              <a:buNone/>
            </a:pPr>
            <a:r>
              <a:rPr lang="en-GB" sz="2000" dirty="0">
                <a:solidFill>
                  <a:srgbClr val="800000"/>
                </a:solidFill>
              </a:rPr>
              <a:t>Digital Communication 	Electrical		Engineering	          	Environmental Studies</a:t>
            </a:r>
          </a:p>
          <a:p>
            <a:pPr marL="114300" indent="0">
              <a:buNone/>
            </a:pPr>
            <a:r>
              <a:rPr lang="en-GB" sz="2000" dirty="0">
                <a:solidFill>
                  <a:srgbClr val="800000"/>
                </a:solidFill>
              </a:rPr>
              <a:t>Event Management   	Game Design 		Hairdressing/Barbering	Health &amp; Social Care      </a:t>
            </a:r>
          </a:p>
          <a:p>
            <a:pPr marL="114300" indent="0">
              <a:buNone/>
            </a:pPr>
            <a:r>
              <a:rPr lang="en-GB" sz="2000" dirty="0">
                <a:solidFill>
                  <a:srgbClr val="800000"/>
                </a:solidFill>
              </a:rPr>
              <a:t>Horticulture		Hospitality &amp; Catering 	Marine Studies Media        Motor Sport                      </a:t>
            </a:r>
          </a:p>
          <a:p>
            <a:pPr marL="114300" indent="0">
              <a:buNone/>
            </a:pPr>
            <a:r>
              <a:rPr lang="en-GB" sz="2000" dirty="0">
                <a:solidFill>
                  <a:srgbClr val="800000"/>
                </a:solidFill>
              </a:rPr>
              <a:t>Photography		Plumbing Public Services    Retail 			Sport &amp; Fitness	                </a:t>
            </a:r>
          </a:p>
          <a:p>
            <a:pPr marL="114300" indent="0">
              <a:buNone/>
            </a:pPr>
            <a:r>
              <a:rPr lang="en-GB" sz="2000" dirty="0">
                <a:solidFill>
                  <a:srgbClr val="800000"/>
                </a:solidFill>
              </a:rPr>
              <a:t>Travel &amp; Tourism                Uniformed Service            	 Veterinary Nursing              and more………                                         </a:t>
            </a:r>
          </a:p>
          <a:p>
            <a:pPr marL="114300" indent="0">
              <a:buNone/>
            </a:pPr>
            <a:r>
              <a:rPr lang="en-GB" sz="2000" dirty="0">
                <a:solidFill>
                  <a:srgbClr val="800000"/>
                </a:solidFill>
              </a:rPr>
              <a:t>       </a:t>
            </a: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dirty="0"/>
          </a:p>
          <a:p>
            <a:pPr marL="914400" lvl="2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sz="2800" dirty="0"/>
          </a:p>
          <a:p>
            <a:pPr marL="342900" lvl="1" indent="-342900"/>
            <a:endParaRPr lang="en-GB" dirty="0"/>
          </a:p>
          <a:p>
            <a:pPr marL="0" lvl="1"/>
            <a:endParaRPr lang="en-GB" dirty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36564"/>
            <a:ext cx="4330700" cy="5452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b="1" dirty="0">
                <a:solidFill>
                  <a:srgbClr val="800000"/>
                </a:solidFill>
              </a:rPr>
              <a:t>YEAR 11 WRL </a:t>
            </a:r>
          </a:p>
        </p:txBody>
      </p:sp>
    </p:spTree>
    <p:extLst>
      <p:ext uri="{BB962C8B-B14F-4D97-AF65-F5344CB8AC3E}">
        <p14:creationId xmlns:p14="http://schemas.microsoft.com/office/powerpoint/2010/main" val="7930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1068404"/>
            <a:ext cx="10426700" cy="57895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1800" b="1" dirty="0">
                <a:solidFill>
                  <a:srgbClr val="800000"/>
                </a:solidFill>
              </a:rPr>
              <a:t>Full-Time Academic – A Levels / BTEC Certificates and Diplomas </a:t>
            </a:r>
            <a:r>
              <a:rPr lang="en-GB" sz="1800" i="1" dirty="0">
                <a:solidFill>
                  <a:srgbClr val="800000"/>
                </a:solidFill>
              </a:rPr>
              <a:t>available at: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Andover College              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Barton Peveril College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Bishop Wordsworth’s School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Itchen College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Peter Symonds College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QMC 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Richard Tauntons College  </a:t>
            </a:r>
          </a:p>
          <a:p>
            <a:pPr marL="1028700" lvl="1" indent="-571500">
              <a:spcBef>
                <a:spcPts val="0"/>
              </a:spcBef>
            </a:pPr>
            <a:r>
              <a:rPr lang="en-GB" sz="1800" kern="0" dirty="0">
                <a:solidFill>
                  <a:sysClr val="windowText" lastClr="000000"/>
                </a:solidFill>
              </a:rPr>
              <a:t>Winchester College</a:t>
            </a:r>
            <a:endParaRPr lang="en-GB" sz="1800" dirty="0"/>
          </a:p>
          <a:p>
            <a:pPr marL="0" indent="0" algn="just">
              <a:buNone/>
            </a:pPr>
            <a:r>
              <a:rPr lang="en-GB" sz="1800" b="1" dirty="0">
                <a:solidFill>
                  <a:srgbClr val="800000"/>
                </a:solidFill>
              </a:rPr>
              <a:t>Full-Time Technical and Professional Study Programmes </a:t>
            </a:r>
            <a:r>
              <a:rPr lang="en-GB" sz="1800" i="1" dirty="0">
                <a:solidFill>
                  <a:srgbClr val="800000"/>
                </a:solidFill>
              </a:rPr>
              <a:t>available at: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Academy of Music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AHED Centre / Peter Symonds College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Andover College              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BCoT (Basingstoke College)                    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Eastleigh College     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Fareham College                      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Itchen College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QMC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Southampton City College</a:t>
            </a:r>
          </a:p>
          <a:p>
            <a:pPr marL="1028700" lvl="1" indent="-571500">
              <a:spcBef>
                <a:spcPts val="0"/>
              </a:spcBef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Sparsholt College</a:t>
            </a:r>
          </a:p>
          <a:p>
            <a:pPr marL="1028700" lvl="1" indent="-571500">
              <a:spcBef>
                <a:spcPts val="0"/>
              </a:spcBef>
            </a:pPr>
            <a:endParaRPr lang="en-GB" altLang="en-US" sz="1800" kern="0" dirty="0">
              <a:solidFill>
                <a:sysClr val="windowText" lastClr="000000"/>
              </a:solidFill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altLang="en-US" sz="1800" kern="0" dirty="0">
                <a:solidFill>
                  <a:sysClr val="windowText" lastClr="000000"/>
                </a:solidFill>
              </a:rPr>
              <a:t>          </a:t>
            </a:r>
            <a:r>
              <a:rPr lang="en-GB" altLang="en-US" sz="1800" b="1" i="1" kern="0" dirty="0">
                <a:solidFill>
                  <a:srgbClr val="800000"/>
                </a:solidFill>
              </a:rPr>
              <a:t>THESE ARE DESTINATIONS CHOSEN BY PREVIOUS KINGS’ STUDENTS, BUT NOT AN EXHAUSTIVE LIST</a:t>
            </a:r>
            <a:endParaRPr lang="en-GB" altLang="en-US" sz="1800" kern="0" dirty="0">
              <a:solidFill>
                <a:sysClr val="windowText" lastClr="000000"/>
              </a:solidFill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altLang="en-US" sz="18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dirty="0"/>
          </a:p>
          <a:p>
            <a:pPr marL="914400" lvl="2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sz="2800" dirty="0"/>
          </a:p>
          <a:p>
            <a:pPr marL="342900" lvl="1" indent="-342900"/>
            <a:endParaRPr lang="en-GB" dirty="0"/>
          </a:p>
          <a:p>
            <a:pPr marL="0" lvl="1"/>
            <a:endParaRPr lang="en-GB" dirty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36564"/>
            <a:ext cx="4330700" cy="5452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b="1" dirty="0">
                <a:solidFill>
                  <a:srgbClr val="800000"/>
                </a:solidFill>
              </a:rPr>
              <a:t>YEAR 11 WRL </a:t>
            </a:r>
          </a:p>
        </p:txBody>
      </p:sp>
    </p:spTree>
    <p:extLst>
      <p:ext uri="{BB962C8B-B14F-4D97-AF65-F5344CB8AC3E}">
        <p14:creationId xmlns:p14="http://schemas.microsoft.com/office/powerpoint/2010/main" val="256938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833120" y="1181767"/>
            <a:ext cx="10840720" cy="53418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b="1" dirty="0">
                <a:solidFill>
                  <a:srgbClr val="800000"/>
                </a:solidFill>
              </a:rPr>
              <a:t>APPRENTICESHIP/TRAINEESHIP</a:t>
            </a:r>
          </a:p>
          <a:p>
            <a:pPr marL="0" indent="0" algn="just">
              <a:buNone/>
            </a:pPr>
            <a:endParaRPr lang="en-GB" sz="1200" b="1" dirty="0"/>
          </a:p>
          <a:p>
            <a:pPr marL="0" indent="0" algn="just">
              <a:buNone/>
            </a:pPr>
            <a:r>
              <a:rPr lang="en-GB" sz="2000" b="1" i="1" dirty="0"/>
              <a:t>These cover a broad range of professions, from Nursing to Hairdressing to becoming a Solicitor:</a:t>
            </a:r>
          </a:p>
          <a:p>
            <a:pPr lvl="1"/>
            <a:r>
              <a:rPr lang="en-GB" sz="2000" dirty="0"/>
              <a:t>Earn as you learn – in paid employment</a:t>
            </a:r>
          </a:p>
          <a:p>
            <a:pPr lvl="1"/>
            <a:r>
              <a:rPr lang="en-GB" sz="2000" dirty="0"/>
              <a:t>4 days per week in the work place, one day at college or training centre</a:t>
            </a:r>
          </a:p>
          <a:p>
            <a:pPr lvl="1"/>
            <a:r>
              <a:rPr lang="en-GB" sz="2000" dirty="0"/>
              <a:t>Work along side experienced employees to be trained in the skills employers want</a:t>
            </a:r>
          </a:p>
          <a:p>
            <a:pPr lvl="1"/>
            <a:r>
              <a:rPr lang="en-GB" sz="2000" dirty="0"/>
              <a:t>Starting salary approximately £100 per week, some employers offer more </a:t>
            </a:r>
          </a:p>
          <a:p>
            <a:pPr lvl="1"/>
            <a:r>
              <a:rPr lang="en-GB" sz="2000" dirty="0"/>
              <a:t>Salary increases as you become more skilled</a:t>
            </a:r>
          </a:p>
          <a:p>
            <a:pPr lvl="1"/>
            <a:r>
              <a:rPr lang="en-GB" sz="2000" dirty="0"/>
              <a:t>Available after GCSEs, A levels/Technical/Professional Qualification and as a degree/post graduate qualification</a:t>
            </a:r>
          </a:p>
          <a:p>
            <a:pPr marL="457200" lvl="1" indent="-457200">
              <a:buNone/>
            </a:pPr>
            <a:endParaRPr lang="en-GB" sz="1200" b="1" i="1" dirty="0"/>
          </a:p>
          <a:p>
            <a:pPr marL="457200" lvl="1" indent="-457200">
              <a:buNone/>
            </a:pPr>
            <a:r>
              <a:rPr lang="en-GB" sz="2000" b="1" i="1" dirty="0"/>
              <a:t>Use the following resources to find out more about apprenticeships and how to apply for them:</a:t>
            </a: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lvl="1"/>
            <a:r>
              <a:rPr lang="en-GB" altLang="en-US" sz="2000" kern="0" dirty="0">
                <a:solidFill>
                  <a:sysClr val="windowText" lastClr="000000"/>
                </a:solidFill>
                <a:hlinkClick r:id="rId2"/>
              </a:rPr>
              <a:t>https://vimeo.com/151121127</a:t>
            </a: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lvl="1"/>
            <a:r>
              <a:rPr lang="en-GB" altLang="en-US" sz="2000" kern="0" dirty="0">
                <a:solidFill>
                  <a:sysClr val="windowText" lastClr="000000"/>
                </a:solidFill>
                <a:hlinkClick r:id="rId3"/>
              </a:rPr>
              <a:t>https://amazingapprenticeships.com/</a:t>
            </a: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lvl="1"/>
            <a:r>
              <a:rPr lang="en-GB" altLang="en-US" sz="2000" kern="0" dirty="0">
                <a:solidFill>
                  <a:sysClr val="windowText" lastClr="000000"/>
                </a:solidFill>
                <a:hlinkClick r:id="rId4"/>
              </a:rPr>
              <a:t>https://assets.ctfassets.net/8kbr1n52z8s2/Ygfxd2kedxthdUH8t4hNl/ad8a1063a625ea2c16c39fc40904a58d/Parent_and_Carers-_Pack_July_2023.pdf?consent_uid=l35ocYZXQkSyaaGFyx-Mxw</a:t>
            </a: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lvl="1"/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457200" lvl="1" indent="0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lvl="1"/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lvl="1"/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457200" lvl="1" indent="0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altLang="en-US" sz="2000" kern="0" dirty="0">
              <a:solidFill>
                <a:sysClr val="windowText" lastClr="000000"/>
              </a:solidFill>
            </a:endParaRPr>
          </a:p>
          <a:p>
            <a:pPr marL="0" indent="0" algn="just">
              <a:buNone/>
            </a:pPr>
            <a:endParaRPr lang="en-GB" dirty="0"/>
          </a:p>
          <a:p>
            <a:pPr marL="914400" lvl="2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sz="2800" dirty="0"/>
          </a:p>
          <a:p>
            <a:pPr marL="342900" lvl="1" indent="-342900"/>
            <a:endParaRPr lang="en-GB" dirty="0"/>
          </a:p>
          <a:p>
            <a:pPr marL="0" lvl="1"/>
            <a:endParaRPr lang="en-GB" dirty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36564"/>
            <a:ext cx="4330700" cy="5452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b="1" dirty="0">
                <a:solidFill>
                  <a:srgbClr val="800000"/>
                </a:solidFill>
              </a:rPr>
              <a:t>YEAR 11 WRL </a:t>
            </a:r>
          </a:p>
        </p:txBody>
      </p:sp>
    </p:spTree>
    <p:extLst>
      <p:ext uri="{BB962C8B-B14F-4D97-AF65-F5344CB8AC3E}">
        <p14:creationId xmlns:p14="http://schemas.microsoft.com/office/powerpoint/2010/main" val="68362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991</Words>
  <Application>Microsoft Office PowerPoint</Application>
  <PresentationFormat>Widescreen</PresentationFormat>
  <Paragraphs>237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WRL</dc:title>
  <dc:creator>J Turner</dc:creator>
  <cp:lastModifiedBy>J Turner</cp:lastModifiedBy>
  <cp:revision>121</cp:revision>
  <dcterms:created xsi:type="dcterms:W3CDTF">2018-09-05T12:42:20Z</dcterms:created>
  <dcterms:modified xsi:type="dcterms:W3CDTF">2023-09-05T13:40:01Z</dcterms:modified>
</cp:coreProperties>
</file>