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9" r:id="rId3"/>
    <p:sldId id="280" r:id="rId4"/>
    <p:sldId id="275" r:id="rId5"/>
    <p:sldId id="270" r:id="rId6"/>
    <p:sldId id="271" r:id="rId7"/>
    <p:sldId id="272" r:id="rId8"/>
    <p:sldId id="273" r:id="rId9"/>
    <p:sldId id="274" r:id="rId10"/>
    <p:sldId id="27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FFDF-A56E-4FF4-85BE-3E580234FDCF}" type="datetimeFigureOut">
              <a:rPr lang="en-GB" smtClean="0"/>
              <a:t>17/06/2024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F328-5AD0-4FAC-BF14-62AB9CF07D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2088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FFDF-A56E-4FF4-85BE-3E580234FDCF}" type="datetimeFigureOut">
              <a:rPr lang="en-GB" smtClean="0"/>
              <a:t>17/06/2024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F328-5AD0-4FAC-BF14-62AB9CF07D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0775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FFDF-A56E-4FF4-85BE-3E580234FDCF}" type="datetimeFigureOut">
              <a:rPr lang="en-GB" smtClean="0"/>
              <a:t>17/06/2024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F328-5AD0-4FAC-BF14-62AB9CF07D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7171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FFDF-A56E-4FF4-85BE-3E580234FDCF}" type="datetimeFigureOut">
              <a:rPr lang="en-GB" smtClean="0"/>
              <a:t>17/06/2024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F328-5AD0-4FAC-BF14-62AB9CF07D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1444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FFDF-A56E-4FF4-85BE-3E580234FDCF}" type="datetimeFigureOut">
              <a:rPr lang="en-GB" smtClean="0"/>
              <a:t>17/06/2024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F328-5AD0-4FAC-BF14-62AB9CF07D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6117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FFDF-A56E-4FF4-85BE-3E580234FDCF}" type="datetimeFigureOut">
              <a:rPr lang="en-GB" smtClean="0"/>
              <a:t>17/06/2024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F328-5AD0-4FAC-BF14-62AB9CF07D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487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FFDF-A56E-4FF4-85BE-3E580234FDCF}" type="datetimeFigureOut">
              <a:rPr lang="en-GB" smtClean="0"/>
              <a:t>17/06/2024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F328-5AD0-4FAC-BF14-62AB9CF07D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9199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FFDF-A56E-4FF4-85BE-3E580234FDCF}" type="datetimeFigureOut">
              <a:rPr lang="en-GB" smtClean="0"/>
              <a:t>17/06/2024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F328-5AD0-4FAC-BF14-62AB9CF07D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7751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FFDF-A56E-4FF4-85BE-3E580234FDCF}" type="datetimeFigureOut">
              <a:rPr lang="en-GB" smtClean="0"/>
              <a:t>17/06/2024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F328-5AD0-4FAC-BF14-62AB9CF07D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553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FFDF-A56E-4FF4-85BE-3E580234FDCF}" type="datetimeFigureOut">
              <a:rPr lang="en-GB" smtClean="0"/>
              <a:t>17/06/2024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F328-5AD0-4FAC-BF14-62AB9CF07D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418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1FFDF-A56E-4FF4-85BE-3E580234FDCF}" type="datetimeFigureOut">
              <a:rPr lang="en-GB" smtClean="0"/>
              <a:t>17/06/2024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F328-5AD0-4FAC-BF14-62AB9CF07D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3515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1FFDF-A56E-4FF4-85BE-3E580234FDCF}" type="datetimeFigureOut">
              <a:rPr lang="en-GB" smtClean="0"/>
              <a:t>17/06/2024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7F328-5AD0-4FAC-BF14-62AB9CF07DD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154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696036" y="1187355"/>
            <a:ext cx="10492664" cy="49268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 i="1" dirty="0">
                <a:solidFill>
                  <a:srgbClr val="800000"/>
                </a:solidFill>
              </a:rPr>
              <a:t>‘Through venture grows success’ </a:t>
            </a:r>
          </a:p>
          <a:p>
            <a:pPr marL="0" indent="0" algn="ctr">
              <a:buNone/>
            </a:pPr>
            <a:endParaRPr lang="en-GB" i="1" dirty="0">
              <a:solidFill>
                <a:srgbClr val="800000"/>
              </a:solidFill>
            </a:endParaRPr>
          </a:p>
          <a:p>
            <a:pPr marL="0" indent="0" algn="ctr">
              <a:buNone/>
            </a:pPr>
            <a:r>
              <a:rPr lang="en-GB" sz="2400" i="1" dirty="0">
                <a:solidFill>
                  <a:srgbClr val="800000"/>
                </a:solidFill>
              </a:rPr>
              <a:t>In Year 10 you will have the opportunity to complete work experience: </a:t>
            </a:r>
          </a:p>
          <a:p>
            <a:pPr marL="0" indent="0" algn="ctr">
              <a:buNone/>
            </a:pPr>
            <a:r>
              <a:rPr lang="en-GB" sz="2400" b="1" i="1" dirty="0">
                <a:solidFill>
                  <a:srgbClr val="800000"/>
                </a:solidFill>
              </a:rPr>
              <a:t>Monday 14</a:t>
            </a:r>
            <a:r>
              <a:rPr lang="en-GB" sz="2400" b="1" i="1" baseline="30000" dirty="0">
                <a:solidFill>
                  <a:srgbClr val="800000"/>
                </a:solidFill>
              </a:rPr>
              <a:t>th</a:t>
            </a:r>
            <a:r>
              <a:rPr lang="en-GB" sz="2400" b="1" i="1" dirty="0">
                <a:solidFill>
                  <a:srgbClr val="800000"/>
                </a:solidFill>
              </a:rPr>
              <a:t> – Tuesday 22</a:t>
            </a:r>
            <a:r>
              <a:rPr lang="en-GB" sz="2400" b="1" i="1" baseline="30000" dirty="0">
                <a:solidFill>
                  <a:srgbClr val="800000"/>
                </a:solidFill>
              </a:rPr>
              <a:t>nd</a:t>
            </a:r>
            <a:r>
              <a:rPr lang="en-GB" sz="2400" b="1" i="1" dirty="0">
                <a:solidFill>
                  <a:srgbClr val="800000"/>
                </a:solidFill>
              </a:rPr>
              <a:t> July 2025 </a:t>
            </a:r>
            <a:r>
              <a:rPr lang="en-GB" sz="1400" b="1" i="1" dirty="0">
                <a:solidFill>
                  <a:srgbClr val="800000"/>
                </a:solidFill>
              </a:rPr>
              <a:t>(excluding 19/20)</a:t>
            </a:r>
            <a:endParaRPr lang="en-GB" sz="2400" b="1" i="1" dirty="0">
              <a:solidFill>
                <a:srgbClr val="800000"/>
              </a:solidFill>
            </a:endParaRPr>
          </a:p>
          <a:p>
            <a:pPr marL="0" indent="0" algn="just">
              <a:buNone/>
            </a:pPr>
            <a:endParaRPr lang="en-GB" sz="2000" i="1" dirty="0"/>
          </a:p>
          <a:p>
            <a:pPr marL="0" indent="0" algn="just">
              <a:buNone/>
            </a:pPr>
            <a:endParaRPr lang="en-GB" sz="2000" i="1" dirty="0"/>
          </a:p>
          <a:p>
            <a:pPr marL="457200" lvl="1" indent="0" algn="ctr">
              <a:buNone/>
            </a:pPr>
            <a:r>
              <a:rPr lang="en-GB" sz="2000" i="1" dirty="0">
                <a:solidFill>
                  <a:srgbClr val="800000"/>
                </a:solidFill>
              </a:rPr>
              <a:t>This session will provide you with an overview of work experience </a:t>
            </a:r>
          </a:p>
          <a:p>
            <a:pPr marL="457200" lvl="1" indent="0" algn="ctr">
              <a:buNone/>
            </a:pPr>
            <a:r>
              <a:rPr lang="en-GB" sz="2000" i="1" dirty="0">
                <a:solidFill>
                  <a:srgbClr val="800000"/>
                </a:solidFill>
              </a:rPr>
              <a:t>and useful information to help you find a placement  </a:t>
            </a:r>
          </a:p>
          <a:p>
            <a:pPr marL="457200" lvl="1" indent="0" algn="ctr">
              <a:buNone/>
            </a:pPr>
            <a:endParaRPr lang="en-GB" sz="2000" i="1" dirty="0">
              <a:solidFill>
                <a:srgbClr val="800000"/>
              </a:solidFill>
            </a:endParaRPr>
          </a:p>
          <a:p>
            <a:pPr marL="457200" lvl="1" indent="0" algn="ctr">
              <a:buNone/>
            </a:pPr>
            <a:r>
              <a:rPr lang="en-GB" sz="2000" i="1" dirty="0">
                <a:solidFill>
                  <a:srgbClr val="800000"/>
                </a:solidFill>
              </a:rPr>
              <a:t>  </a:t>
            </a:r>
            <a:endParaRPr lang="en-GB" sz="2000" dirty="0">
              <a:solidFill>
                <a:srgbClr val="800000"/>
              </a:solidFill>
            </a:endParaRPr>
          </a:p>
          <a:p>
            <a:pPr marL="0" indent="0" algn="ctr">
              <a:buNone/>
            </a:pPr>
            <a:endParaRPr lang="en-US" sz="1800" dirty="0">
              <a:solidFill>
                <a:srgbClr val="800000"/>
              </a:solidFill>
            </a:endParaRPr>
          </a:p>
          <a:p>
            <a:pPr marL="0" indent="0" algn="ctr">
              <a:buNone/>
            </a:pPr>
            <a:endParaRPr lang="en-US" sz="1800" dirty="0">
              <a:solidFill>
                <a:srgbClr val="800000"/>
              </a:solidFill>
            </a:endParaRPr>
          </a:p>
          <a:p>
            <a:pPr marL="0" indent="0" algn="ctr">
              <a:buNone/>
            </a:pPr>
            <a:endParaRPr lang="en-US" sz="2000" dirty="0">
              <a:solidFill>
                <a:srgbClr val="800000"/>
              </a:solidFill>
            </a:endParaRPr>
          </a:p>
          <a:p>
            <a:pPr marL="0" indent="0" algn="ctr">
              <a:buNone/>
            </a:pPr>
            <a:endParaRPr lang="en-US" sz="2000" dirty="0"/>
          </a:p>
          <a:p>
            <a:pPr marL="914400" lvl="2" indent="0" algn="just">
              <a:buNone/>
            </a:pPr>
            <a:endParaRPr lang="en-US" dirty="0"/>
          </a:p>
          <a:p>
            <a:pPr lvl="2" algn="just"/>
            <a:endParaRPr lang="en-US" dirty="0"/>
          </a:p>
          <a:p>
            <a:pPr marL="914400" lvl="2" indent="0" algn="just">
              <a:buNone/>
            </a:pPr>
            <a:endParaRPr lang="en-US" dirty="0"/>
          </a:p>
          <a:p>
            <a:pPr marL="914400" lvl="2" indent="0" algn="just">
              <a:buNone/>
            </a:pPr>
            <a:endParaRPr lang="en-US" dirty="0"/>
          </a:p>
          <a:p>
            <a:pPr marL="914400" lvl="2" indent="0" algn="just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457200" lvl="1" indent="0">
              <a:buNone/>
            </a:pPr>
            <a:endParaRPr lang="en-GB" sz="2800" dirty="0"/>
          </a:p>
          <a:p>
            <a:pPr marL="342900" lvl="1" indent="-342900"/>
            <a:endParaRPr lang="en-GB" dirty="0"/>
          </a:p>
          <a:p>
            <a:pPr marL="0" lvl="1"/>
            <a:endParaRPr lang="en-GB" dirty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51861" y="238910"/>
            <a:ext cx="4339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800000"/>
                </a:solidFill>
              </a:rPr>
              <a:t>INTRODUCTION TO WORK EXPERIENCE</a:t>
            </a:r>
          </a:p>
        </p:txBody>
      </p:sp>
      <p:pic>
        <p:nvPicPr>
          <p:cNvPr id="6" name="Picture 5" descr="Logo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918" y="258485"/>
            <a:ext cx="866803" cy="995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74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762000" y="1254276"/>
            <a:ext cx="10426700" cy="4614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b="1" i="1" dirty="0">
              <a:solidFill>
                <a:srgbClr val="800000"/>
              </a:solidFill>
            </a:endParaRPr>
          </a:p>
          <a:p>
            <a:pPr marL="0" indent="0" algn="ctr">
              <a:buNone/>
            </a:pPr>
            <a:endParaRPr lang="en-GB" b="1" i="1" dirty="0">
              <a:solidFill>
                <a:srgbClr val="800000"/>
              </a:solidFill>
            </a:endParaRPr>
          </a:p>
          <a:p>
            <a:pPr marL="0" indent="0" algn="ctr">
              <a:buNone/>
            </a:pPr>
            <a:r>
              <a:rPr lang="en-GB" b="1" i="1" dirty="0">
                <a:solidFill>
                  <a:srgbClr val="800000"/>
                </a:solidFill>
              </a:rPr>
              <a:t>Please see Mrs Turner if you have any questions</a:t>
            </a:r>
            <a:endParaRPr lang="en-US" dirty="0"/>
          </a:p>
          <a:p>
            <a:pPr marL="0" indent="0" algn="ctr">
              <a:buNone/>
            </a:pPr>
            <a:endParaRPr lang="en-GB" b="1" i="1" dirty="0">
              <a:solidFill>
                <a:srgbClr val="800000"/>
              </a:solidFill>
            </a:endParaRPr>
          </a:p>
          <a:p>
            <a:pPr marL="0" indent="0" algn="ctr">
              <a:buNone/>
            </a:pPr>
            <a:r>
              <a:rPr lang="en-GB" b="1" i="1" dirty="0">
                <a:solidFill>
                  <a:srgbClr val="800000"/>
                </a:solidFill>
              </a:rPr>
              <a:t>Good luck!</a:t>
            </a:r>
          </a:p>
          <a:p>
            <a:pPr lvl="2" algn="just"/>
            <a:endParaRPr lang="en-US" dirty="0"/>
          </a:p>
          <a:p>
            <a:pPr marL="914400" lvl="2" indent="0" algn="just">
              <a:buNone/>
            </a:pPr>
            <a:endParaRPr lang="en-US" dirty="0"/>
          </a:p>
          <a:p>
            <a:pPr lvl="2" algn="just"/>
            <a:endParaRPr lang="en-US" dirty="0"/>
          </a:p>
          <a:p>
            <a:pPr lvl="2" algn="just"/>
            <a:endParaRPr lang="en-US" dirty="0"/>
          </a:p>
          <a:p>
            <a:pPr marL="914400" lvl="2" indent="0" algn="just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457200" lvl="1" indent="0">
              <a:buNone/>
            </a:pPr>
            <a:endParaRPr lang="en-GB" sz="2800" dirty="0"/>
          </a:p>
          <a:p>
            <a:pPr marL="342900" lvl="1" indent="-342900"/>
            <a:endParaRPr lang="en-GB" dirty="0"/>
          </a:p>
          <a:p>
            <a:pPr marL="0" lvl="1"/>
            <a:endParaRPr lang="en-GB" dirty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51861" y="238910"/>
            <a:ext cx="4339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800000"/>
                </a:solidFill>
              </a:rPr>
              <a:t>INTRODUCTION TO WORK EXPERIENCE</a:t>
            </a:r>
          </a:p>
        </p:txBody>
      </p:sp>
      <p:pic>
        <p:nvPicPr>
          <p:cNvPr id="7" name="Picture 6" descr="Logo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918" y="258485"/>
            <a:ext cx="866803" cy="995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142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14883" y="756380"/>
            <a:ext cx="10492664" cy="5862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 i="1" dirty="0">
                <a:solidFill>
                  <a:srgbClr val="800000"/>
                </a:solidFill>
              </a:rPr>
              <a:t> </a:t>
            </a:r>
          </a:p>
          <a:p>
            <a:pPr marL="0" indent="0" algn="ctr">
              <a:buNone/>
            </a:pPr>
            <a:endParaRPr lang="en-GB" i="1" dirty="0">
              <a:solidFill>
                <a:srgbClr val="800000"/>
              </a:solidFill>
            </a:endParaRPr>
          </a:p>
          <a:p>
            <a:pPr marL="0" indent="0" algn="ctr">
              <a:buNone/>
            </a:pPr>
            <a:r>
              <a:rPr lang="en-GB" sz="2000" i="1" dirty="0">
                <a:solidFill>
                  <a:srgbClr val="800000"/>
                </a:solidFill>
              </a:rPr>
              <a:t>  </a:t>
            </a:r>
          </a:p>
          <a:p>
            <a:pPr marL="457200" lvl="1" indent="0" algn="ctr">
              <a:buNone/>
            </a:pPr>
            <a:endParaRPr lang="en-GB" sz="2000" i="1" dirty="0">
              <a:solidFill>
                <a:srgbClr val="800000"/>
              </a:solidFill>
            </a:endParaRPr>
          </a:p>
          <a:p>
            <a:pPr marL="457200" lvl="1" indent="0" algn="ctr">
              <a:buNone/>
            </a:pPr>
            <a:r>
              <a:rPr lang="en-GB" sz="2000" i="1" dirty="0">
                <a:solidFill>
                  <a:srgbClr val="800000"/>
                </a:solidFill>
              </a:rPr>
              <a:t>  </a:t>
            </a:r>
            <a:endParaRPr lang="en-GB" sz="2000" dirty="0">
              <a:solidFill>
                <a:srgbClr val="800000"/>
              </a:solidFill>
            </a:endParaRPr>
          </a:p>
          <a:p>
            <a:pPr marL="0" indent="0" algn="ctr">
              <a:buNone/>
            </a:pPr>
            <a:endParaRPr lang="en-US" sz="1800" dirty="0">
              <a:solidFill>
                <a:srgbClr val="800000"/>
              </a:solidFill>
            </a:endParaRPr>
          </a:p>
          <a:p>
            <a:pPr marL="0" indent="0" algn="ctr">
              <a:buNone/>
            </a:pPr>
            <a:endParaRPr lang="en-US" sz="1800" dirty="0">
              <a:solidFill>
                <a:srgbClr val="800000"/>
              </a:solidFill>
            </a:endParaRPr>
          </a:p>
          <a:p>
            <a:pPr marL="0" indent="0" algn="ctr">
              <a:buNone/>
            </a:pPr>
            <a:endParaRPr lang="en-US" sz="2000" dirty="0">
              <a:solidFill>
                <a:srgbClr val="800000"/>
              </a:solidFill>
            </a:endParaRPr>
          </a:p>
          <a:p>
            <a:pPr marL="0" indent="0" algn="ctr">
              <a:buNone/>
            </a:pPr>
            <a:endParaRPr lang="en-US" sz="2000" dirty="0"/>
          </a:p>
          <a:p>
            <a:pPr marL="914400" lvl="2" indent="0" algn="just">
              <a:buNone/>
            </a:pPr>
            <a:endParaRPr lang="en-US" dirty="0"/>
          </a:p>
          <a:p>
            <a:pPr lvl="2" algn="just"/>
            <a:endParaRPr lang="en-US" dirty="0"/>
          </a:p>
          <a:p>
            <a:pPr marL="914400" lvl="2" indent="0" algn="just">
              <a:buNone/>
            </a:pPr>
            <a:endParaRPr lang="en-US" dirty="0"/>
          </a:p>
          <a:p>
            <a:pPr marL="914400" lvl="2" indent="0" algn="just">
              <a:buNone/>
            </a:pPr>
            <a:endParaRPr lang="en-US" dirty="0"/>
          </a:p>
          <a:p>
            <a:pPr marL="914400" lvl="2" indent="0" algn="just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457200" lvl="1" indent="0">
              <a:buNone/>
            </a:pPr>
            <a:endParaRPr lang="en-GB" sz="2800" dirty="0"/>
          </a:p>
          <a:p>
            <a:pPr marL="342900" lvl="1" indent="-342900"/>
            <a:endParaRPr lang="en-GB" dirty="0"/>
          </a:p>
          <a:p>
            <a:pPr marL="0" lvl="1"/>
            <a:endParaRPr lang="en-GB" dirty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51861" y="238910"/>
            <a:ext cx="4339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800000"/>
                </a:solidFill>
              </a:rPr>
              <a:t>INTRODUCTION TO WORK EXPERIENCE</a:t>
            </a:r>
          </a:p>
        </p:txBody>
      </p:sp>
      <p:pic>
        <p:nvPicPr>
          <p:cNvPr id="6" name="Picture 5" descr="Logo&#10;&#10;Description automatically generate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918" y="258485"/>
            <a:ext cx="866803" cy="99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How to find work experience">
            <a:hlinkClick r:id="" action="ppaction://media"/>
            <a:extLst>
              <a:ext uri="{FF2B5EF4-FFF2-40B4-BE49-F238E27FC236}">
                <a16:creationId xmlns:a16="http://schemas.microsoft.com/office/drawing/2014/main" id="{CBC663EB-B8C4-FAE5-BB57-A320773B8F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9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0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to Prepare for Work Experience">
            <a:hlinkClick r:id="" action="ppaction://media"/>
            <a:extLst>
              <a:ext uri="{FF2B5EF4-FFF2-40B4-BE49-F238E27FC236}">
                <a16:creationId xmlns:a16="http://schemas.microsoft.com/office/drawing/2014/main" id="{CE66FCFE-B8AD-C783-0D89-71B6C27DCB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1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649458" y="1099530"/>
            <a:ext cx="10426700" cy="53294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b="1" i="1" dirty="0">
                <a:solidFill>
                  <a:srgbClr val="800000"/>
                </a:solidFill>
              </a:rPr>
              <a:t>Why Work Experience?</a:t>
            </a:r>
          </a:p>
          <a:p>
            <a:pPr marL="0" indent="0" algn="just">
              <a:buNone/>
            </a:pPr>
            <a:r>
              <a:rPr lang="en-GB" sz="2400" i="1" dirty="0">
                <a:solidFill>
                  <a:srgbClr val="800000"/>
                </a:solidFill>
              </a:rPr>
              <a:t>‘</a:t>
            </a:r>
            <a:r>
              <a:rPr lang="en-GB" sz="2000" i="1" dirty="0">
                <a:solidFill>
                  <a:srgbClr val="800000"/>
                </a:solidFill>
              </a:rPr>
              <a:t>spending time in a workplace environment to learn about a job role, company or career sector and to develop personal/employability skills’</a:t>
            </a:r>
          </a:p>
          <a:p>
            <a:pPr marL="0" indent="0" algn="just">
              <a:buNone/>
            </a:pPr>
            <a:endParaRPr lang="en-GB" sz="2000" i="1" dirty="0"/>
          </a:p>
          <a:p>
            <a:r>
              <a:rPr lang="en-GB" sz="1800" dirty="0"/>
              <a:t>Find out more about yourself, what inspires you</a:t>
            </a:r>
          </a:p>
          <a:p>
            <a:r>
              <a:rPr lang="en-GB" sz="1800" dirty="0"/>
              <a:t>Discover your strengths, values, motivations and interests</a:t>
            </a:r>
          </a:p>
          <a:p>
            <a:r>
              <a:rPr lang="en-US" sz="1800" dirty="0"/>
              <a:t>Experience and understanding of the world of work</a:t>
            </a:r>
          </a:p>
          <a:p>
            <a:r>
              <a:rPr lang="en-GB" sz="1800" dirty="0"/>
              <a:t>Explore career ideas and try them out</a:t>
            </a:r>
          </a:p>
          <a:p>
            <a:r>
              <a:rPr lang="en-US" sz="1800" dirty="0"/>
              <a:t>Opportunities to develop work related competencies and acquire employability skills</a:t>
            </a:r>
            <a:endParaRPr lang="en-GB" sz="1800" dirty="0"/>
          </a:p>
          <a:p>
            <a:r>
              <a:rPr lang="en-GB" sz="1800" dirty="0"/>
              <a:t>A better understanding of how the school curriculum can help prepare you for work</a:t>
            </a:r>
          </a:p>
          <a:p>
            <a:r>
              <a:rPr lang="en-US" sz="1800" dirty="0"/>
              <a:t>Increased motivation for your next steps in education or the work –place</a:t>
            </a:r>
          </a:p>
          <a:p>
            <a:r>
              <a:rPr lang="en-GB" sz="1800" dirty="0"/>
              <a:t>Meet new people and build your network of contacts</a:t>
            </a:r>
          </a:p>
          <a:p>
            <a:r>
              <a:rPr lang="en-GB" sz="1800" dirty="0"/>
              <a:t>Enhanced opportunities for part-time employment and/or references for future education or work applications </a:t>
            </a:r>
          </a:p>
          <a:p>
            <a:pPr lvl="2" algn="just"/>
            <a:endParaRPr lang="en-US" dirty="0"/>
          </a:p>
          <a:p>
            <a:pPr marL="914400" lvl="2" indent="0" algn="just">
              <a:buNone/>
            </a:pPr>
            <a:endParaRPr lang="en-US" dirty="0"/>
          </a:p>
          <a:p>
            <a:pPr marL="914400" lvl="2" indent="0" algn="just">
              <a:buNone/>
            </a:pPr>
            <a:endParaRPr lang="en-US" dirty="0"/>
          </a:p>
          <a:p>
            <a:pPr marL="914400" lvl="2" indent="0" algn="just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457200" lvl="1" indent="0">
              <a:buNone/>
            </a:pPr>
            <a:endParaRPr lang="en-GB" sz="2800" dirty="0"/>
          </a:p>
          <a:p>
            <a:pPr marL="342900" lvl="1" indent="-342900"/>
            <a:endParaRPr lang="en-GB" dirty="0"/>
          </a:p>
          <a:p>
            <a:pPr marL="0" lvl="1"/>
            <a:endParaRPr lang="en-GB" dirty="0"/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51861" y="238910"/>
            <a:ext cx="4339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800000"/>
                </a:solidFill>
              </a:rPr>
              <a:t>INTRODUCTION TO WORK EXPERIENCE</a:t>
            </a:r>
          </a:p>
        </p:txBody>
      </p:sp>
      <p:pic>
        <p:nvPicPr>
          <p:cNvPr id="5" name="Picture 4" descr="Logo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918" y="258485"/>
            <a:ext cx="866803" cy="995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60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762000" y="1254276"/>
            <a:ext cx="10426700" cy="51328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b="1" i="1" dirty="0">
                <a:solidFill>
                  <a:srgbClr val="800000"/>
                </a:solidFill>
              </a:rPr>
              <a:t>Essential Skills for life</a:t>
            </a:r>
            <a:endParaRPr lang="en-GB" b="1" dirty="0">
              <a:solidFill>
                <a:srgbClr val="80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en-GB" sz="2400" dirty="0"/>
          </a:p>
          <a:p>
            <a:pPr marL="914400" lvl="2" indent="0" algn="just">
              <a:buNone/>
            </a:pPr>
            <a:r>
              <a:rPr lang="en-US" b="1" dirty="0"/>
              <a:t>On your placement you will have the opportunity to develop essential skills for life: </a:t>
            </a:r>
          </a:p>
          <a:p>
            <a:pPr lvl="2" algn="just"/>
            <a:endParaRPr lang="en-US" dirty="0"/>
          </a:p>
          <a:p>
            <a:pPr marL="914400" lvl="2" indent="0" algn="just">
              <a:buNone/>
            </a:pPr>
            <a:endParaRPr lang="en-US" dirty="0"/>
          </a:p>
          <a:p>
            <a:pPr marL="914400" lvl="2" indent="0" algn="just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457200" lvl="1" indent="0">
              <a:buNone/>
            </a:pPr>
            <a:endParaRPr lang="en-GB" sz="2800" dirty="0"/>
          </a:p>
          <a:p>
            <a:pPr marL="342900" lvl="1" indent="-342900"/>
            <a:endParaRPr lang="en-GB" dirty="0"/>
          </a:p>
          <a:p>
            <a:pPr marL="0" lvl="1"/>
            <a:endParaRPr lang="en-GB" dirty="0"/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51861" y="238910"/>
            <a:ext cx="4339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800000"/>
                </a:solidFill>
              </a:rPr>
              <a:t>INTRODUCTION TO WORK EXPERIENCE</a:t>
            </a:r>
          </a:p>
        </p:txBody>
      </p:sp>
      <p:pic>
        <p:nvPicPr>
          <p:cNvPr id="5" name="Picture 4" descr="Logo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918" y="258485"/>
            <a:ext cx="866803" cy="99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558A49-5FA1-5AB1-C88A-154DC41C4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37" y="3092325"/>
            <a:ext cx="11257926" cy="168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9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641445" y="1254275"/>
            <a:ext cx="10686197" cy="48872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b="1" i="1" dirty="0">
                <a:solidFill>
                  <a:srgbClr val="800000"/>
                </a:solidFill>
              </a:rPr>
              <a:t>Types of placement</a:t>
            </a:r>
            <a:endParaRPr lang="en-GB" b="1" dirty="0">
              <a:solidFill>
                <a:srgbClr val="80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en-GB" sz="2400" dirty="0"/>
          </a:p>
          <a:p>
            <a:pPr marL="914400" lvl="2" indent="0" algn="just">
              <a:buNone/>
            </a:pPr>
            <a:r>
              <a:rPr lang="en-US" b="1" dirty="0"/>
              <a:t>There are many employment sectors to investigate through work experience:</a:t>
            </a:r>
          </a:p>
          <a:p>
            <a:pPr marL="914400" lvl="2" indent="0" algn="just">
              <a:buNone/>
            </a:pPr>
            <a:endParaRPr lang="en-US" dirty="0"/>
          </a:p>
          <a:p>
            <a:pPr marL="914400" lvl="2" indent="-736600" algn="just">
              <a:buNone/>
            </a:pPr>
            <a:r>
              <a:rPr lang="en-US" dirty="0"/>
              <a:t>Administration 			Agriculture &amp; Horticulture		Animal Care</a:t>
            </a:r>
          </a:p>
          <a:p>
            <a:pPr marL="914400" lvl="2" indent="0" algn="just">
              <a:buNone/>
            </a:pPr>
            <a:r>
              <a:rPr lang="en-US" b="1" dirty="0">
                <a:solidFill>
                  <a:srgbClr val="800000"/>
                </a:solidFill>
              </a:rPr>
              <a:t>Architecture			Art/Design			Beauty &amp; Wellbeing</a:t>
            </a:r>
          </a:p>
          <a:p>
            <a:pPr marL="914400" lvl="2" indent="-736600" algn="just">
              <a:buNone/>
            </a:pPr>
            <a:r>
              <a:rPr lang="en-US" dirty="0"/>
              <a:t>Business &amp; Finance		Computing, Technology &amp; Digital	Creative &amp; Media	</a:t>
            </a:r>
            <a:endParaRPr lang="en-US" dirty="0">
              <a:solidFill>
                <a:srgbClr val="800000"/>
              </a:solidFill>
            </a:endParaRPr>
          </a:p>
          <a:p>
            <a:pPr marL="914400" lvl="2" indent="-736600" algn="just">
              <a:buNone/>
            </a:pPr>
            <a:r>
              <a:rPr lang="en-US" dirty="0">
                <a:solidFill>
                  <a:srgbClr val="800000"/>
                </a:solidFill>
              </a:rPr>
              <a:t>	</a:t>
            </a:r>
            <a:r>
              <a:rPr lang="en-US" b="1" dirty="0">
                <a:solidFill>
                  <a:srgbClr val="800000"/>
                </a:solidFill>
              </a:rPr>
              <a:t>Construction &amp; Trades		Emergency &amp; Uniformed Service	Engineering</a:t>
            </a:r>
          </a:p>
          <a:p>
            <a:pPr marL="914400" lvl="2" indent="-736600" algn="just">
              <a:buNone/>
            </a:pPr>
            <a:r>
              <a:rPr lang="en-US" dirty="0"/>
              <a:t>Environmental			Hair &amp; Beauty			Healthcare	</a:t>
            </a:r>
          </a:p>
          <a:p>
            <a:pPr marL="914400" lvl="2" indent="-736600" algn="just"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800000"/>
                </a:solidFill>
              </a:rPr>
              <a:t>Hospitality &amp; Food		Law &amp; Legal			Manufacturing</a:t>
            </a:r>
          </a:p>
          <a:p>
            <a:pPr marL="914400" lvl="2" indent="-736600" algn="just">
              <a:buNone/>
            </a:pPr>
            <a:r>
              <a:rPr lang="en-US" dirty="0"/>
              <a:t>Medicine/Dentistry		Performing Arts			Retail &amp; Sales	</a:t>
            </a:r>
          </a:p>
          <a:p>
            <a:pPr marL="914400" lvl="2" indent="-736600" algn="just"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800000"/>
                </a:solidFill>
              </a:rPr>
              <a:t>Science &amp; Research		Social Care			Sports &amp; Leisure</a:t>
            </a:r>
          </a:p>
          <a:p>
            <a:pPr marL="914400" lvl="2" indent="-736600" algn="just">
              <a:buNone/>
            </a:pPr>
            <a:r>
              <a:rPr lang="en-US" dirty="0"/>
              <a:t>				Teaching &amp; Education		Veterinary				</a:t>
            </a:r>
          </a:p>
          <a:p>
            <a:pPr marL="914400" lvl="2" indent="0" algn="just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457200" lvl="1" indent="0">
              <a:buNone/>
            </a:pPr>
            <a:endParaRPr lang="en-GB" sz="2800" dirty="0"/>
          </a:p>
          <a:p>
            <a:pPr marL="342900" lvl="1" indent="-342900"/>
            <a:endParaRPr lang="en-GB" dirty="0"/>
          </a:p>
          <a:p>
            <a:pPr marL="0" lvl="1"/>
            <a:endParaRPr lang="en-GB" dirty="0"/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51861" y="238910"/>
            <a:ext cx="4339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800000"/>
                </a:solidFill>
              </a:rPr>
              <a:t>INTRODUCTION TO WORK EXPERIENCE</a:t>
            </a:r>
          </a:p>
        </p:txBody>
      </p:sp>
      <p:pic>
        <p:nvPicPr>
          <p:cNvPr id="5" name="Picture 4" descr="Logo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918" y="258485"/>
            <a:ext cx="866803" cy="995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87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762000" y="1254276"/>
            <a:ext cx="10426700" cy="4614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b="1" i="1" dirty="0">
                <a:solidFill>
                  <a:srgbClr val="800000"/>
                </a:solidFill>
              </a:rPr>
              <a:t>Finding a placement</a:t>
            </a:r>
          </a:p>
          <a:p>
            <a:pPr marL="0" indent="0" algn="just">
              <a:buNone/>
            </a:pPr>
            <a:endParaRPr lang="en-GB" i="1" dirty="0"/>
          </a:p>
          <a:p>
            <a:pPr marL="0" indent="0" algn="just">
              <a:buNone/>
            </a:pPr>
            <a:r>
              <a:rPr lang="en-GB" sz="2000" b="1" i="1" dirty="0"/>
              <a:t>Use all resources available to you:</a:t>
            </a:r>
          </a:p>
          <a:p>
            <a:pPr marL="0" indent="0" algn="just">
              <a:buNone/>
            </a:pPr>
            <a:endParaRPr lang="en-GB" sz="2000" b="1" i="1" dirty="0"/>
          </a:p>
          <a:p>
            <a:pPr lvl="1" algn="just"/>
            <a:r>
              <a:rPr lang="en-GB" sz="2000" i="1" dirty="0"/>
              <a:t>Online searches</a:t>
            </a:r>
          </a:p>
          <a:p>
            <a:pPr lvl="1" algn="just"/>
            <a:r>
              <a:rPr lang="en-GB" sz="2000" i="1" dirty="0"/>
              <a:t>Personal contacts</a:t>
            </a:r>
          </a:p>
          <a:p>
            <a:pPr lvl="1" algn="just"/>
            <a:r>
              <a:rPr lang="en-GB" sz="2000" i="1" dirty="0"/>
              <a:t>Visit employer premises</a:t>
            </a:r>
          </a:p>
          <a:p>
            <a:pPr algn="just"/>
            <a:endParaRPr lang="en-GB" dirty="0"/>
          </a:p>
          <a:p>
            <a:endParaRPr lang="en-GB" dirty="0"/>
          </a:p>
          <a:p>
            <a:pPr marL="457200" lvl="1" indent="0">
              <a:buNone/>
            </a:pPr>
            <a:endParaRPr lang="en-GB" sz="2800" dirty="0"/>
          </a:p>
          <a:p>
            <a:pPr marL="342900" lvl="1" indent="-342900"/>
            <a:endParaRPr lang="en-GB" dirty="0"/>
          </a:p>
          <a:p>
            <a:pPr marL="0" lvl="1"/>
            <a:endParaRPr lang="en-GB" dirty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51861" y="238910"/>
            <a:ext cx="4339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800000"/>
                </a:solidFill>
              </a:rPr>
              <a:t>INTRODUCTION TO WORK EXPERIENCE</a:t>
            </a:r>
          </a:p>
        </p:txBody>
      </p:sp>
      <p:pic>
        <p:nvPicPr>
          <p:cNvPr id="7" name="Picture 6" descr="Logo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918" y="258485"/>
            <a:ext cx="866803" cy="995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288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762000" y="1254275"/>
            <a:ext cx="10426700" cy="52693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b="1" i="1" dirty="0">
                <a:solidFill>
                  <a:srgbClr val="800000"/>
                </a:solidFill>
              </a:rPr>
              <a:t>The Process</a:t>
            </a:r>
          </a:p>
          <a:p>
            <a:pPr marL="0" indent="0" algn="just">
              <a:buNone/>
            </a:pPr>
            <a:endParaRPr lang="en-GB" sz="1400" b="1" dirty="0">
              <a:solidFill>
                <a:srgbClr val="800000"/>
              </a:solidFill>
            </a:endParaRPr>
          </a:p>
          <a:p>
            <a:pPr marL="0" indent="0" algn="just">
              <a:buNone/>
            </a:pPr>
            <a:r>
              <a:rPr lang="en-GB" sz="2000" b="1" dirty="0">
                <a:solidFill>
                  <a:srgbClr val="800000"/>
                </a:solidFill>
              </a:rPr>
              <a:t>Pupil responsibilities:</a:t>
            </a:r>
            <a:endParaRPr lang="en-US" sz="2000" dirty="0"/>
          </a:p>
          <a:p>
            <a:pPr lvl="2" algn="just"/>
            <a:r>
              <a:rPr lang="en-US" dirty="0"/>
              <a:t>Find a placement – anytime from NOW</a:t>
            </a:r>
          </a:p>
          <a:p>
            <a:pPr lvl="2" algn="just"/>
            <a:r>
              <a:rPr lang="en-US" dirty="0"/>
              <a:t>Complete application and consent forms </a:t>
            </a:r>
            <a:r>
              <a:rPr lang="en-US" sz="1600" dirty="0"/>
              <a:t>(available on the school website)</a:t>
            </a:r>
          </a:p>
          <a:p>
            <a:pPr lvl="2" algn="just"/>
            <a:r>
              <a:rPr lang="en-US" dirty="0"/>
              <a:t>Return completed forms to Mrs Turner, Work Experience Co-ordinator</a:t>
            </a:r>
          </a:p>
          <a:p>
            <a:pPr lvl="2" algn="just"/>
            <a:r>
              <a:rPr lang="en-US" b="1" dirty="0"/>
              <a:t>Deadline for finding a placement and returning forms: Wednesday 29</a:t>
            </a:r>
            <a:r>
              <a:rPr lang="en-US" b="1" baseline="30000" dirty="0"/>
              <a:t>th</a:t>
            </a:r>
            <a:r>
              <a:rPr lang="en-US" b="1" dirty="0"/>
              <a:t> January 2025, although you are encouraged to do this anytime from now</a:t>
            </a:r>
          </a:p>
          <a:p>
            <a:pPr lvl="2" algn="just"/>
            <a:r>
              <a:rPr lang="en-US" dirty="0"/>
              <a:t>Contact your placement host six weeks before you are due to start to confirm details and if required arrange a pre-placement visit</a:t>
            </a:r>
          </a:p>
          <a:p>
            <a:pPr marL="914400" lvl="2" indent="0" algn="just">
              <a:buNone/>
            </a:pPr>
            <a:endParaRPr lang="en-US" sz="1400" dirty="0"/>
          </a:p>
          <a:p>
            <a:pPr marL="0" indent="0" algn="just">
              <a:buNone/>
            </a:pPr>
            <a:r>
              <a:rPr lang="en-GB" sz="2000" b="1" dirty="0">
                <a:solidFill>
                  <a:srgbClr val="800000"/>
                </a:solidFill>
              </a:rPr>
              <a:t>School responsibilities:</a:t>
            </a:r>
            <a:endParaRPr lang="en-US" sz="2000" dirty="0"/>
          </a:p>
          <a:p>
            <a:pPr lvl="2" algn="just"/>
            <a:r>
              <a:rPr lang="en-US" dirty="0"/>
              <a:t>Health &amp; Safety checks</a:t>
            </a:r>
          </a:p>
          <a:p>
            <a:pPr lvl="2" algn="just"/>
            <a:r>
              <a:rPr lang="en-US" dirty="0"/>
              <a:t>Placement approval</a:t>
            </a:r>
          </a:p>
          <a:p>
            <a:pPr lvl="2" algn="just"/>
            <a:r>
              <a:rPr lang="en-US" dirty="0"/>
              <a:t>Support if your placement falls through</a:t>
            </a:r>
          </a:p>
          <a:p>
            <a:pPr marL="914400" lvl="2" indent="0" algn="just">
              <a:buNone/>
            </a:pPr>
            <a:endParaRPr lang="en-US" dirty="0"/>
          </a:p>
          <a:p>
            <a:pPr marL="914400" lvl="2" indent="0" algn="just">
              <a:buNone/>
            </a:pPr>
            <a:endParaRPr lang="en-US" dirty="0"/>
          </a:p>
          <a:p>
            <a:pPr lvl="2" algn="just"/>
            <a:endParaRPr lang="en-US" dirty="0"/>
          </a:p>
          <a:p>
            <a:pPr lvl="2" algn="just"/>
            <a:endParaRPr lang="en-US" dirty="0"/>
          </a:p>
          <a:p>
            <a:pPr marL="914400" lvl="2" indent="0" algn="just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457200" lvl="1" indent="0">
              <a:buNone/>
            </a:pPr>
            <a:endParaRPr lang="en-GB" sz="2800" dirty="0"/>
          </a:p>
          <a:p>
            <a:pPr marL="342900" lvl="1" indent="-342900"/>
            <a:endParaRPr lang="en-GB" dirty="0"/>
          </a:p>
          <a:p>
            <a:pPr marL="0" lvl="1"/>
            <a:endParaRPr lang="en-GB" dirty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51861" y="238910"/>
            <a:ext cx="4339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800000"/>
                </a:solidFill>
              </a:rPr>
              <a:t>INTRODUCTION TO WORK EXPERIENCE</a:t>
            </a:r>
          </a:p>
        </p:txBody>
      </p:sp>
      <p:pic>
        <p:nvPicPr>
          <p:cNvPr id="7" name="Picture 6" descr="Logo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918" y="258485"/>
            <a:ext cx="866803" cy="995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97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762000" y="1254276"/>
            <a:ext cx="10426700" cy="4614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b="1" i="1" dirty="0">
                <a:solidFill>
                  <a:srgbClr val="800000"/>
                </a:solidFill>
              </a:rPr>
              <a:t>Things for you to do once you have secured a placement:</a:t>
            </a:r>
          </a:p>
          <a:p>
            <a:pPr marL="0" indent="0" algn="just">
              <a:buNone/>
            </a:pPr>
            <a:endParaRPr lang="en-US" dirty="0"/>
          </a:p>
          <a:p>
            <a:pPr lvl="2" algn="just"/>
            <a:r>
              <a:rPr lang="en-US" dirty="0"/>
              <a:t>Research your employer </a:t>
            </a:r>
            <a:r>
              <a:rPr lang="en-US" sz="1600" dirty="0"/>
              <a:t>(to show interest and knowledge at interview and/or when you begin your placement)</a:t>
            </a:r>
            <a:endParaRPr lang="en-US" dirty="0"/>
          </a:p>
          <a:p>
            <a:pPr lvl="2" algn="just"/>
            <a:r>
              <a:rPr lang="en-US" dirty="0"/>
              <a:t>Be flexible if things do not go to plan and keep positive</a:t>
            </a:r>
          </a:p>
          <a:p>
            <a:pPr lvl="2" algn="just"/>
            <a:r>
              <a:rPr lang="en-US" dirty="0"/>
              <a:t>Confirm your attendance six weeks before your placement begins</a:t>
            </a:r>
          </a:p>
          <a:p>
            <a:pPr lvl="2" algn="just"/>
            <a:r>
              <a:rPr lang="en-US" dirty="0"/>
              <a:t>Arrange a pre-placement interview/visit</a:t>
            </a:r>
          </a:p>
          <a:p>
            <a:pPr lvl="2" algn="just"/>
            <a:endParaRPr lang="en-US" dirty="0"/>
          </a:p>
          <a:p>
            <a:pPr lvl="2" algn="just"/>
            <a:endParaRPr lang="en-US" dirty="0"/>
          </a:p>
          <a:p>
            <a:pPr marL="914400" lvl="2" indent="0" algn="just">
              <a:buNone/>
            </a:pPr>
            <a:endParaRPr lang="en-US" dirty="0"/>
          </a:p>
          <a:p>
            <a:pPr lvl="2" algn="just"/>
            <a:endParaRPr lang="en-US" dirty="0"/>
          </a:p>
          <a:p>
            <a:pPr lvl="2" algn="just"/>
            <a:endParaRPr lang="en-US" dirty="0"/>
          </a:p>
          <a:p>
            <a:pPr marL="914400" lvl="2" indent="0" algn="just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457200" lvl="1" indent="0">
              <a:buNone/>
            </a:pPr>
            <a:endParaRPr lang="en-GB" sz="2800" dirty="0"/>
          </a:p>
          <a:p>
            <a:pPr marL="342900" lvl="1" indent="-342900"/>
            <a:endParaRPr lang="en-GB" dirty="0"/>
          </a:p>
          <a:p>
            <a:pPr marL="0" lvl="1"/>
            <a:endParaRPr lang="en-GB" dirty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51861" y="238910"/>
            <a:ext cx="4339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800000"/>
                </a:solidFill>
              </a:rPr>
              <a:t>INTRODUCTION TO WORK EXPERIENCE</a:t>
            </a:r>
          </a:p>
        </p:txBody>
      </p:sp>
      <p:pic>
        <p:nvPicPr>
          <p:cNvPr id="7" name="Picture 6" descr="Logo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918" y="258485"/>
            <a:ext cx="866803" cy="995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664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3599</TotalTime>
  <Words>548</Words>
  <Application>Microsoft Office PowerPoint</Application>
  <PresentationFormat>Widescreen</PresentationFormat>
  <Paragraphs>169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11 WRL</dc:title>
  <dc:creator>J Turner</dc:creator>
  <cp:lastModifiedBy>J Turner</cp:lastModifiedBy>
  <cp:revision>194</cp:revision>
  <dcterms:created xsi:type="dcterms:W3CDTF">2018-09-05T12:42:20Z</dcterms:created>
  <dcterms:modified xsi:type="dcterms:W3CDTF">2024-06-17T14:12:11Z</dcterms:modified>
</cp:coreProperties>
</file>